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66" r:id="rId5"/>
    <p:sldId id="267" r:id="rId6"/>
    <p:sldId id="268" r:id="rId7"/>
    <p:sldId id="270" r:id="rId8"/>
    <p:sldId id="271"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18.10.2012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k.wikipedia.org/wiki/%D0%AD%D0%BD%D0%B4%D0%BE%D0%B3%D0%B5%D0%BD%D0%B4%D1%96%D0%BA_%D0%9A%D0%B5%D0%BD%D0%B4%D0%B5%D1%80" TargetMode="External"/><Relationship Id="rId2" Type="http://schemas.openxmlformats.org/officeDocument/2006/relationships/hyperlink" Target="http://kk.wikipedia.org/wiki/%D0%9F%D0%B0%D0%B9%D0%B4%D0%B0%D0%BB%D1%8B_%D2%9B%D0%B0%D0%B7%D0%B1%D0%B0%D0%BB%D0%B0%D1%80"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kk.wikipedia.org/w/index.php?title=%D0%9C%D0%B5%D1%82%D0%B0%D0%BB%D0%BB&amp;action=edit&amp;redlink=1" TargetMode="External"/><Relationship Id="rId3" Type="http://schemas.openxmlformats.org/officeDocument/2006/relationships/hyperlink" Target="http://kk.wikipedia.org/wiki/%D0%A1%D2%B1%D0%B9%D1%8B%D2%9B" TargetMode="External"/><Relationship Id="rId7" Type="http://schemas.openxmlformats.org/officeDocument/2006/relationships/hyperlink" Target="http://kk.wikipedia.org/w/index.php?title=%D0%A2%D0%B0%D1%83%D0%B6%D1%8B%D0%BD%D1%8B%D1%81%D1%82%D0%B0%D1%80&amp;action=edit&amp;redlink=1" TargetMode="External"/><Relationship Id="rId2" Type="http://schemas.openxmlformats.org/officeDocument/2006/relationships/hyperlink" Target="http://kk.wikipedia.org/wiki/%D0%9F%D0%B0%D0%B9%D0%B4%D0%B0%D0%BB%D1%8B_%D2%9B%D0%B0%D0%B7%D0%B1%D0%B0%D0%BB%D0%B0%D1%80" TargetMode="External"/><Relationship Id="rId1" Type="http://schemas.openxmlformats.org/officeDocument/2006/relationships/slideLayout" Target="../slideLayouts/slideLayout2.xml"/><Relationship Id="rId6" Type="http://schemas.openxmlformats.org/officeDocument/2006/relationships/hyperlink" Target="http://kk.wikipedia.org/wiki/%D0%A2%D2%B1%D0%B7%D0%B4%D1%8B%D2%9B" TargetMode="External"/><Relationship Id="rId5" Type="http://schemas.openxmlformats.org/officeDocument/2006/relationships/hyperlink" Target="http://kk.wikipedia.org/wiki/%D0%9C%D2%B1%D0%BD%D0%B0%D0%B9" TargetMode="External"/><Relationship Id="rId10" Type="http://schemas.openxmlformats.org/officeDocument/2006/relationships/hyperlink" Target="http://kk.wikipedia.org/w/index.php?title=%D0%9A%D0%B0%D1%83%D1%81%D1%82%D0%BE%D0%B1%D0%B8%D0%BE%D0%BB%D0%B8%D1%82&amp;action=edit&amp;redlink=1" TargetMode="External"/><Relationship Id="rId4" Type="http://schemas.openxmlformats.org/officeDocument/2006/relationships/hyperlink" Target="http://kk.wikipedia.org/wiki/%D0%9A%D3%A9%D0%BC%D1%96%D1%80%D1%81%D1%83%D1%82%D0%B5%D0%BA" TargetMode="External"/><Relationship Id="rId9" Type="http://schemas.openxmlformats.org/officeDocument/2006/relationships/hyperlink" Target="http://kk.wikipedia.org/w/index.php?title=%D0%91%D0%B5%D0%B9%D0%BC%D0%B5%D1%82%D0%B0%D0%BB%D0%BB&amp;action=edit&amp;redlink=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kk.wikipedia.org/wiki/%D0%A2%D0%B5%D0%BC%D1%96%D1%80" TargetMode="External"/><Relationship Id="rId2" Type="http://schemas.openxmlformats.org/officeDocument/2006/relationships/hyperlink" Target="http://kk.wikipedia.org/wiki/%D0%A2%D0%B5%D1%85%D0%BD%D0%B8%D0%BA%D0%B0" TargetMode="External"/><Relationship Id="rId1" Type="http://schemas.openxmlformats.org/officeDocument/2006/relationships/slideLayout" Target="../slideLayouts/slideLayout2.xml"/><Relationship Id="rId6" Type="http://schemas.openxmlformats.org/officeDocument/2006/relationships/hyperlink" Target="http://kk.wikipedia.org/wiki/%D0%9C%D1%8B%D1%80%D1%8B%D1%88" TargetMode="External"/><Relationship Id="rId5" Type="http://schemas.openxmlformats.org/officeDocument/2006/relationships/hyperlink" Target="http://kk.wikipedia.org/wiki/%D2%9A%D0%BE%D1%80%D2%93%D0%B0%D1%81%D1%8B%D0%BD" TargetMode="External"/><Relationship Id="rId4" Type="http://schemas.openxmlformats.org/officeDocument/2006/relationships/hyperlink" Target="http://kk.wikipedia.org/wiki/%D0%9C%D1%8B%D1%81"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kk.wikipedia.org/w/index.php?title=%D0%A1%D1%96%D0%B1%D1%96%D1%80_%D0%BF%D0%BB%D0%B0%D1%82%D1%84%D0%BE%D1%80%D0%BC%D0%B0&amp;action=edit&amp;redlink=1" TargetMode="External"/><Relationship Id="rId2" Type="http://schemas.openxmlformats.org/officeDocument/2006/relationships/hyperlink" Target="http://kk.wikipedia.org/wiki/%D0%A8%D1%8B%D2%93%D1%8B%D1%81_%D0%95%D1%83%D1%80%D0%BE%D0%BF%D0%B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kk.wikipedia.org/wiki/%D0%A1%D0%B8%D0%BD%D0%BA%D0%BB%D0%B8%D0%BD%D0%BE%D1%80%D0%B8%D0%B9" TargetMode="External"/><Relationship Id="rId2" Type="http://schemas.openxmlformats.org/officeDocument/2006/relationships/hyperlink" Target="http://kk.wikipedia.org/w/index.php?title=%D0%90%D0%BD%D1%82%D0%B8%D0%BA%D0%BB%D0%B8%D0%BE%D1%80%D0%B8%D0%B9&amp;action=edit&amp;redlink=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kk.wikipedia.org/wiki/%D0%94%D0%BE%D0%BD%D0%B5%D1%86%D0%BA" TargetMode="External"/><Relationship Id="rId13" Type="http://schemas.openxmlformats.org/officeDocument/2006/relationships/hyperlink" Target="http://kk.wikipedia.org/w/index.php?title=%D0%98%D1%80%D0%BA%D1%83%D1%82%D1%81%D0%BA&amp;action=edit&amp;redlink=1" TargetMode="External"/><Relationship Id="rId3" Type="http://schemas.openxmlformats.org/officeDocument/2006/relationships/hyperlink" Target="http://kk.wikipedia.org/wiki/%D0%AF%D0%BD%D0%B0-%D0%98%D0%BD%D0%B4%D0%B8%D0%B3%D0%B8%D1%80%D0%BA%D0%B0_%D0%9E%D0%B9%D0%BF%D0%B0%D1%82%D1%8B" TargetMode="External"/><Relationship Id="rId7" Type="http://schemas.openxmlformats.org/officeDocument/2006/relationships/hyperlink" Target="http://kk.wikipedia.org/wiki/%D0%9C%D0%B0%D0%B9%D0%BA%D2%AF%D0%B1%D1%96_%D2%9A%D0%BE%D2%A3%D1%8B%D1%80_%D0%9A%D3%A9%D0%BC%D1%96%D1%80_%D0%90%D0%BB%D0%B0%D0%B1%D1%8B" TargetMode="External"/><Relationship Id="rId12" Type="http://schemas.openxmlformats.org/officeDocument/2006/relationships/hyperlink" Target="http://kk.wikipedia.org/w/index.php?title=%D0%A1%D0%BE%D0%BB%D0%B8%D0%BA%D0%B0%D0%BC%D1%81%D0%BA&amp;action=edit&amp;redlink=1" TargetMode="External"/><Relationship Id="rId17" Type="http://schemas.openxmlformats.org/officeDocument/2006/relationships/hyperlink" Target="http://kk.wikipedia.org/wiki/%D0%A2%D0%B5%D0%BD%D1%82%D0%B5%D0%BA" TargetMode="External"/><Relationship Id="rId2" Type="http://schemas.openxmlformats.org/officeDocument/2006/relationships/hyperlink" Target="http://kk.wikipedia.org/wiki/%D0%9A%D0%B5%D0%BD%D0%B4%D1%96_%D0%90%D0%BB%D1%82%D0%B0%D0%B9" TargetMode="External"/><Relationship Id="rId16" Type="http://schemas.openxmlformats.org/officeDocument/2006/relationships/hyperlink" Target="http://kk.wikipedia.org/wiki/%D0%A8%D0%B5%D1%80%D1%83%D0%B1%D0%B0%D0%B9-%D0%9D%D2%B1%D1%80%D0%B0" TargetMode="External"/><Relationship Id="rId1" Type="http://schemas.openxmlformats.org/officeDocument/2006/relationships/slideLayout" Target="../slideLayouts/slideLayout2.xml"/><Relationship Id="rId6" Type="http://schemas.openxmlformats.org/officeDocument/2006/relationships/hyperlink" Target="http://kk.wikipedia.org/wiki/%D0%A2%D0%BE%D1%80%D2%93%D0%B0%D0%B9" TargetMode="External"/><Relationship Id="rId11" Type="http://schemas.openxmlformats.org/officeDocument/2006/relationships/hyperlink" Target="http://kk.wikipedia.org/wiki/%D0%9C%D3%99%D1%81%D0%BA%D0%B5%D1%83" TargetMode="External"/><Relationship Id="rId5" Type="http://schemas.openxmlformats.org/officeDocument/2006/relationships/hyperlink" Target="http://kk.wikipedia.org/wiki/%D0%95%D0%BA%D1%96%D0%B1%D0%B0%D1%81%D1%82%D2%B1%D0%B7" TargetMode="External"/><Relationship Id="rId15" Type="http://schemas.openxmlformats.org/officeDocument/2006/relationships/hyperlink" Target="http://kk.wikipedia.org/w/index.php?title=%D0%96%D0%BE%D2%93%D0%B0%D1%80%D2%93%D1%8B_%D0%A1%D0%BE%D2%9B%D1%8B%D1%80&amp;action=edit&amp;redlink=1" TargetMode="External"/><Relationship Id="rId10" Type="http://schemas.openxmlformats.org/officeDocument/2006/relationships/hyperlink" Target="http://kk.wikipedia.org/w/index.php?title=%D0%9A%D1%83%D0%B7%D0%BD%D0%B5%D1%86%D0%BA&amp;action=edit&amp;redlink=1" TargetMode="External"/><Relationship Id="rId4" Type="http://schemas.openxmlformats.org/officeDocument/2006/relationships/hyperlink" Target="http://kk.wikipedia.org/wiki/%D2%9A%D0%B0%D1%80%D0%B0%D2%93%D0%B0%D0%BD%D0%B4%D1%8B" TargetMode="External"/><Relationship Id="rId9" Type="http://schemas.openxmlformats.org/officeDocument/2006/relationships/hyperlink" Target="http://kk.wikipedia.org/w/index.php?title=%D0%9F%D0%B5%D1%87%D0%BE%D1%80%D0%B0&amp;action=edit&amp;redlink=1" TargetMode="External"/><Relationship Id="rId14" Type="http://schemas.openxmlformats.org/officeDocument/2006/relationships/hyperlink" Target="http://kk.wikipedia.org/w/index.php?title=%D0%90%D1%80%D1%82%D0%B5%D0%BC%D0%BE%D0%B2%D1%81%D0%BA-%D0%A1%D0%BB%D0%B0%D0%B2%D1%8F%D0%BD%D1%81%D0%BA%D0%B8%D0%B9&amp;action=edit&amp;redlink=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kk.wikipedia.org/wiki/%D0%9F%D0%B0%D0%B9%D0%B4%D0%B0%D0%BB%D1%8B_%D2%9B%D0%B0%D0%B7%D0%B1%D0%B0_(%D0%9D%D0%B5%D0%B3%D1%96%D0%B7%D0%B3%D1%96_%D2%B1%D2%93%D1%8B%D0%BC%D0%B4%D0%B0%D1%80_%D0%BC%D0%B5%D0%BD_%D0%B0%D0%BD%D1%8B%D2%9B%D1%82%D0%B0%D0%BC%D0%B0%D0%BB%D0%B0%D1%80)" TargetMode="External"/><Relationship Id="rId2" Type="http://schemas.openxmlformats.org/officeDocument/2006/relationships/hyperlink" Target="http://kk.wikipedia.org/wiki/%D0%A8%D0%B8%D0%BA%D1%96%D0%B7%D0%B0%D1%8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kk.wikipedia.org/wiki/%D0%9A%D0%B0%D1%80%D0%B0%D1%82" TargetMode="External"/><Relationship Id="rId2" Type="http://schemas.openxmlformats.org/officeDocument/2006/relationships/hyperlink" Target="http://kk.wikipedia.org/w/index.php?title=%D0%9C%D2%B1%D0%BD%D0%B0%D0%B9,_%D0%BA%D3%A9%D0%BC%D1%96%D1%80&amp;action=edit&amp;redlink=1" TargetMode="External"/><Relationship Id="rId1" Type="http://schemas.openxmlformats.org/officeDocument/2006/relationships/slideLayout" Target="../slideLayouts/slideLayout2.xml"/><Relationship Id="rId4" Type="http://schemas.openxmlformats.org/officeDocument/2006/relationships/hyperlink" Target="http://kk.wikipedia.org/w/index.php?title=%D0%9F%D0%B0%D0%B9%D0%B4%D0%B0%D0%BB%D1%8B_%D2%9B%D0%B0%D0%B7%D0%B1%D0%B0&amp;action=edit&amp;redlink=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r>
              <a:rPr lang="kk-KZ" sz="3100" b="1" dirty="0" smtClean="0"/>
              <a:t>Пайдалы қазба кен орындарының генетикалық жіктемесі</a:t>
            </a:r>
            <a:r>
              <a:rPr lang="ru-RU" dirty="0" smtClean="0"/>
              <a:t/>
            </a:r>
            <a:br>
              <a:rPr lang="ru-RU" dirty="0" smtClean="0"/>
            </a:br>
            <a:endParaRPr lang="ru-RU" dirty="0"/>
          </a:p>
        </p:txBody>
      </p:sp>
      <p:sp>
        <p:nvSpPr>
          <p:cNvPr id="3" name="Содержимое 2"/>
          <p:cNvSpPr>
            <a:spLocks noGrp="1"/>
          </p:cNvSpPr>
          <p:nvPr>
            <p:ph idx="1"/>
          </p:nvPr>
        </p:nvSpPr>
        <p:spPr>
          <a:xfrm>
            <a:off x="428596" y="928670"/>
            <a:ext cx="8229600" cy="5357850"/>
          </a:xfrm>
        </p:spPr>
        <p:txBody>
          <a:bodyPr>
            <a:normAutofit fontScale="70000" lnSpcReduction="20000"/>
          </a:bodyPr>
          <a:lstStyle/>
          <a:p>
            <a:r>
              <a:rPr lang="kk-KZ" b="1" dirty="0" smtClean="0"/>
              <a:t>Пайдалы қазба кен орындарының генетикалық жіктемесі</a:t>
            </a:r>
            <a:r>
              <a:rPr lang="kk-KZ" dirty="0" smtClean="0"/>
              <a:t> — кенорындарын тегі, яғни </a:t>
            </a:r>
            <a:r>
              <a:rPr lang="kk-KZ" dirty="0" smtClean="0">
                <a:hlinkClick r:id="rId2" tooltip="Пайдалы қазбалар"/>
              </a:rPr>
              <a:t>пайдалы қазба</a:t>
            </a:r>
            <a:r>
              <a:rPr lang="kk-KZ" dirty="0" smtClean="0"/>
              <a:t> түрінің жаратылу тегі мен геологиялық және физикалық-химиялық жағдайы түрғысынан жіктеу. </a:t>
            </a:r>
          </a:p>
          <a:p>
            <a:pPr algn="just"/>
            <a:r>
              <a:rPr lang="kk-KZ" dirty="0" smtClean="0"/>
              <a:t>Бұл жіктемеге сәйкес, кенорындар ірі-ірі екі топқа —эндогендік (гипогендік) және экзогендік кенорындар тобына жіктеледі.</a:t>
            </a:r>
          </a:p>
          <a:p>
            <a:pPr algn="just"/>
            <a:r>
              <a:rPr lang="kk-KZ" dirty="0" smtClean="0"/>
              <a:t> </a:t>
            </a:r>
            <a:r>
              <a:rPr lang="kk-KZ" dirty="0" smtClean="0">
                <a:hlinkClick r:id="rId3" tooltip="Эндогендік Кендер"/>
              </a:rPr>
              <a:t>Эндогендік кен орындар</a:t>
            </a:r>
            <a:r>
              <a:rPr lang="kk-KZ" dirty="0" smtClean="0"/>
              <a:t> планетаның ішкі өңіріндегі энергиялар, ал экзогендік кенорындар жер бетінің сырт күштерден (мысалы:күннен) алған энергиясы есебінен қалыптасады. </a:t>
            </a:r>
          </a:p>
          <a:p>
            <a:pPr algn="just"/>
            <a:r>
              <a:rPr lang="kk-KZ" dirty="0" smtClean="0">
                <a:hlinkClick r:id="rId3" tooltip="Эндогендік Кендер"/>
              </a:rPr>
              <a:t>Эндогендік кен орындар</a:t>
            </a:r>
            <a:r>
              <a:rPr lang="kk-KZ" dirty="0" smtClean="0"/>
              <a:t> өз кезегінде магматогендік және метаморфогендік кен-орындар болып екі топқа бөлінеді. Магматогендік кенорындар сегрегациялық, ликвациялық және магмаізді кенорындар болып үш түрге, метаморфогендік кенорындар метаморфтанған және метаморфты кендер болып екі түрге, ал экзогендік кенорындар сынықты, қалдық және сүзбелі кенорындар болып үш түрге бөлінеді. </a:t>
            </a:r>
            <a:endParaRPr lang="ru-RU" dirty="0" smtClean="0"/>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229600" cy="642942"/>
          </a:xfrm>
        </p:spPr>
        <p:txBody>
          <a:bodyPr>
            <a:normAutofit fontScale="90000"/>
          </a:bodyPr>
          <a:lstStyle/>
          <a:p>
            <a:r>
              <a:rPr lang="kk-KZ" sz="2400" b="1" dirty="0" smtClean="0"/>
              <a:t>Пайдалы қазба (Негізгі ұғымдар мен анықтамалар)</a:t>
            </a:r>
            <a:r>
              <a:rPr lang="ru-RU" sz="2400" dirty="0" smtClean="0"/>
              <a:t/>
            </a:r>
            <a:br>
              <a:rPr lang="ru-RU" sz="2400" dirty="0" smtClean="0"/>
            </a:br>
            <a:endParaRPr lang="ru-RU" sz="2400" dirty="0"/>
          </a:p>
        </p:txBody>
      </p:sp>
      <p:sp>
        <p:nvSpPr>
          <p:cNvPr id="3" name="Содержимое 2"/>
          <p:cNvSpPr>
            <a:spLocks noGrp="1"/>
          </p:cNvSpPr>
          <p:nvPr>
            <p:ph idx="1"/>
          </p:nvPr>
        </p:nvSpPr>
        <p:spPr>
          <a:xfrm>
            <a:off x="457200" y="714356"/>
            <a:ext cx="8229600" cy="5929354"/>
          </a:xfrm>
        </p:spPr>
        <p:txBody>
          <a:bodyPr>
            <a:normAutofit fontScale="70000" lnSpcReduction="20000"/>
          </a:bodyPr>
          <a:lstStyle/>
          <a:p>
            <a:pPr algn="just">
              <a:lnSpc>
                <a:spcPct val="120000"/>
              </a:lnSpc>
            </a:pPr>
            <a:r>
              <a:rPr lang="kk-KZ" i="1" dirty="0" smtClean="0">
                <a:solidFill>
                  <a:srgbClr val="0070C0"/>
                </a:solidFill>
              </a:rPr>
              <a:t>Пайдалы қазба</a:t>
            </a:r>
            <a:r>
              <a:rPr lang="kk-KZ" i="1" dirty="0" smtClean="0"/>
              <a:t> </a:t>
            </a:r>
            <a:r>
              <a:rPr lang="kk-KZ" dirty="0" smtClean="0"/>
              <a:t>- экономиканың барлық салаларында пайдаланылатын табиғи минералдың агрегат, одан табиғи түрде немесе алдын ала өңдеу (уату, іріктеу, байыту) жүргізілген соң қажет металдар немесе минералдар айырып алынады.</a:t>
            </a:r>
          </a:p>
          <a:p>
            <a:pPr algn="just">
              <a:lnSpc>
                <a:spcPct val="120000"/>
              </a:lnSpc>
            </a:pPr>
            <a:r>
              <a:rPr lang="kk-KZ" dirty="0" smtClean="0"/>
              <a:t>Физикалық күйі бойынша </a:t>
            </a:r>
            <a:r>
              <a:rPr lang="kk-KZ" dirty="0" smtClean="0">
                <a:hlinkClick r:id="rId2" tooltip="Пайдалы қазбалар"/>
              </a:rPr>
              <a:t>пайдалы қазбалар</a:t>
            </a:r>
            <a:r>
              <a:rPr lang="kk-KZ" dirty="0" smtClean="0"/>
              <a:t> газ тәрізді, </a:t>
            </a:r>
            <a:r>
              <a:rPr lang="kk-KZ" dirty="0" smtClean="0">
                <a:hlinkClick r:id="rId3" tooltip="Сұйық"/>
              </a:rPr>
              <a:t>сұйық</a:t>
            </a:r>
            <a:r>
              <a:rPr lang="kk-KZ" dirty="0" smtClean="0"/>
              <a:t> және қатты түрлерге бөлінеді. Газ тәрізділерге - </a:t>
            </a:r>
            <a:r>
              <a:rPr lang="kk-KZ" dirty="0" smtClean="0">
                <a:hlinkClick r:id="rId4" tooltip="Көмірсутек"/>
              </a:rPr>
              <a:t>көмірсутек</a:t>
            </a:r>
            <a:r>
              <a:rPr lang="kk-KZ" dirty="0" smtClean="0"/>
              <a:t> құрамды жанғыш газдар мен жанбайтын инертті газдар; сұйықтарға - </a:t>
            </a:r>
            <a:r>
              <a:rPr lang="kk-KZ" dirty="0" smtClean="0">
                <a:hlinkClick r:id="rId5" tooltip="Мұнай"/>
              </a:rPr>
              <a:t>мұнай</a:t>
            </a:r>
            <a:r>
              <a:rPr lang="kk-KZ" dirty="0" smtClean="0"/>
              <a:t>, </a:t>
            </a:r>
            <a:r>
              <a:rPr lang="kk-KZ" dirty="0" smtClean="0">
                <a:hlinkClick r:id="rId6" tooltip="Тұздық"/>
              </a:rPr>
              <a:t>тұздық</a:t>
            </a:r>
            <a:r>
              <a:rPr lang="kk-KZ" dirty="0" smtClean="0"/>
              <a:t>, су; қаттыларға - пайдалы қазбалардың көпшілігі жатып, олар химиялық элементтер немесе олардың қосылыстары, сонымен қатар кристалл, минерал және </a:t>
            </a:r>
            <a:r>
              <a:rPr lang="kk-KZ" dirty="0" smtClean="0">
                <a:hlinkClick r:id="rId7" tooltip="Таужыныстар (мұндай бет жоқ)"/>
              </a:rPr>
              <a:t>тау жыныстар</a:t>
            </a:r>
            <a:r>
              <a:rPr lang="kk-KZ" dirty="0" smtClean="0"/>
              <a:t> түрінде қолданылады.</a:t>
            </a:r>
          </a:p>
          <a:p>
            <a:pPr algn="just">
              <a:lnSpc>
                <a:spcPct val="120000"/>
              </a:lnSpc>
            </a:pPr>
            <a:r>
              <a:rPr lang="kk-KZ" dirty="0" smtClean="0"/>
              <a:t> Өнеркәсіптік пайдаланылуы бойынша пайдалы қазбалар </a:t>
            </a:r>
            <a:r>
              <a:rPr lang="kk-KZ" dirty="0" smtClean="0">
                <a:hlinkClick r:id="rId8" tooltip="Металл (мұндай бет жоқ)"/>
              </a:rPr>
              <a:t>металл</a:t>
            </a:r>
            <a:r>
              <a:rPr lang="kk-KZ" dirty="0" smtClean="0"/>
              <a:t>, </a:t>
            </a:r>
            <a:r>
              <a:rPr lang="kk-KZ" dirty="0" smtClean="0">
                <a:hlinkClick r:id="rId9" tooltip="Бейметалл (мұндай бет жоқ)"/>
              </a:rPr>
              <a:t>бейметалл</a:t>
            </a:r>
            <a:r>
              <a:rPr lang="kk-KZ" dirty="0" smtClean="0"/>
              <a:t>, жанғыш немесе </a:t>
            </a:r>
            <a:r>
              <a:rPr lang="kk-KZ" dirty="0" smtClean="0">
                <a:hlinkClick r:id="rId10" tooltip="Каустобиолит (мұндай бет жоқ)"/>
              </a:rPr>
              <a:t>каустобиолит</a:t>
            </a:r>
            <a:r>
              <a:rPr lang="kk-KZ" dirty="0" smtClean="0"/>
              <a:t>, гидроминералдық және газоминералдық түрлерге бөлінеді.</a:t>
            </a:r>
            <a:br>
              <a:rPr lang="kk-KZ" dirty="0" smtClean="0"/>
            </a:br>
            <a:r>
              <a:rPr lang="kk-KZ" dirty="0" smtClean="0"/>
              <a:t>Қатты пайдалы қазбалардың ең мақызды түріне кен жатады.</a:t>
            </a:r>
            <a:br>
              <a:rPr lang="kk-KZ" dirty="0" smtClean="0"/>
            </a:b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72272"/>
          </a:xfrm>
        </p:spPr>
        <p:txBody>
          <a:bodyPr>
            <a:noAutofit/>
          </a:bodyPr>
          <a:lstStyle/>
          <a:p>
            <a:pPr algn="just"/>
            <a:r>
              <a:rPr lang="kk-KZ" sz="2800" i="1" dirty="0" smtClean="0">
                <a:solidFill>
                  <a:srgbClr val="0070C0"/>
                </a:solidFill>
              </a:rPr>
              <a:t>Кен (руда)</a:t>
            </a:r>
            <a:r>
              <a:rPr lang="kk-KZ" sz="2800" dirty="0" smtClean="0">
                <a:solidFill>
                  <a:srgbClr val="0070C0"/>
                </a:solidFill>
              </a:rPr>
              <a:t> </a:t>
            </a:r>
            <a:r>
              <a:rPr lang="kk-KZ" sz="2800" dirty="0" smtClean="0"/>
              <a:t>- құрамындағы құнды пайдалы компоненттердің (</a:t>
            </a:r>
            <a:r>
              <a:rPr lang="kk-KZ" sz="2800" i="1" dirty="0" smtClean="0"/>
              <a:t>металдар</a:t>
            </a:r>
            <a:r>
              <a:rPr lang="kk-KZ" sz="2800" dirty="0" smtClean="0"/>
              <a:t>, </a:t>
            </a:r>
            <a:r>
              <a:rPr lang="kk-KZ" sz="2800" i="1" dirty="0" smtClean="0"/>
              <a:t>олардың қосылыстары</a:t>
            </a:r>
            <a:r>
              <a:rPr lang="kk-KZ" sz="2800" dirty="0" smtClean="0"/>
              <a:t>, </a:t>
            </a:r>
            <a:r>
              <a:rPr lang="kk-KZ" sz="2800" i="1" dirty="0" smtClean="0"/>
              <a:t>минералдар</a:t>
            </a:r>
            <a:r>
              <a:rPr lang="kk-KZ" sz="2800" dirty="0" smtClean="0"/>
              <a:t>) мөлшері қазіргі экономиканың, </a:t>
            </a:r>
            <a:r>
              <a:rPr lang="kk-KZ" sz="2800" dirty="0" smtClean="0">
                <a:hlinkClick r:id="rId2" tooltip="Техника"/>
              </a:rPr>
              <a:t>техника</a:t>
            </a:r>
            <a:r>
              <a:rPr lang="kk-KZ" sz="2800" dirty="0" smtClean="0"/>
              <a:t> мен технологияның ахуалы тиімді айырып алуға мүмкіндік беретін, тиісті салада пайдалануға жеткілікті минералдық шикізат.</a:t>
            </a:r>
          </a:p>
          <a:p>
            <a:pPr algn="just"/>
            <a:r>
              <a:rPr lang="kk-KZ" sz="2800" dirty="0" smtClean="0"/>
              <a:t> Алғаш </a:t>
            </a:r>
            <a:r>
              <a:rPr lang="kk-KZ" sz="2800" dirty="0" smtClean="0">
                <a:solidFill>
                  <a:srgbClr val="0070C0"/>
                </a:solidFill>
              </a:rPr>
              <a:t>кен </a:t>
            </a:r>
            <a:r>
              <a:rPr lang="kk-KZ" sz="2800" dirty="0" smtClean="0"/>
              <a:t>термині металл пайдалы қазбалар қолданылған. Қазіргі заманда айырып алынатын компоненттің түріне байланысты металл (</a:t>
            </a:r>
            <a:r>
              <a:rPr lang="kk-KZ" sz="2800" dirty="0" smtClean="0">
                <a:hlinkClick r:id="rId3" tooltip="Темір"/>
              </a:rPr>
              <a:t>темір</a:t>
            </a:r>
            <a:r>
              <a:rPr lang="kk-KZ" sz="2800" dirty="0" smtClean="0"/>
              <a:t>, </a:t>
            </a:r>
            <a:r>
              <a:rPr lang="kk-KZ" sz="2800" dirty="0" smtClean="0">
                <a:hlinkClick r:id="rId4" tooltip="Мыс"/>
              </a:rPr>
              <a:t>мыс</a:t>
            </a:r>
            <a:r>
              <a:rPr lang="kk-KZ" sz="2800" dirty="0" smtClean="0"/>
              <a:t>, </a:t>
            </a:r>
            <a:r>
              <a:rPr lang="kk-KZ" sz="2800" dirty="0" smtClean="0">
                <a:hlinkClick r:id="rId5" tooltip="Қорғасын"/>
              </a:rPr>
              <a:t>қорғасын</a:t>
            </a:r>
            <a:r>
              <a:rPr lang="kk-KZ" sz="2800" dirty="0" smtClean="0"/>
              <a:t>, </a:t>
            </a:r>
            <a:r>
              <a:rPr lang="kk-KZ" sz="2800" dirty="0" smtClean="0">
                <a:hlinkClick r:id="rId6" tooltip="Мырыш"/>
              </a:rPr>
              <a:t>мырыш</a:t>
            </a:r>
            <a:r>
              <a:rPr lang="kk-KZ" sz="2800" dirty="0" smtClean="0"/>
              <a:t>, т.б.) кендер бөлінеді. </a:t>
            </a:r>
          </a:p>
          <a:p>
            <a:pPr algn="just"/>
            <a:r>
              <a:rPr lang="kk-KZ" sz="2800" dirty="0" smtClean="0"/>
              <a:t>Ал компоненттерінің санына қарай монометалды (</a:t>
            </a:r>
            <a:r>
              <a:rPr lang="kk-KZ" sz="2800" i="1" dirty="0" smtClean="0"/>
              <a:t>мономинералды</a:t>
            </a:r>
            <a:r>
              <a:rPr lang="kk-KZ" sz="2800" dirty="0" smtClean="0"/>
              <a:t>), биметалды (</a:t>
            </a:r>
            <a:r>
              <a:rPr lang="kk-KZ" sz="2800" i="1" dirty="0" smtClean="0"/>
              <a:t>биминералды</a:t>
            </a:r>
            <a:r>
              <a:rPr lang="kk-KZ" sz="2800" dirty="0" smtClean="0"/>
              <a:t>) және полиметалды (</a:t>
            </a:r>
            <a:r>
              <a:rPr lang="kk-KZ" sz="2800" i="1" dirty="0" smtClean="0"/>
              <a:t>полиминералды</a:t>
            </a:r>
            <a:r>
              <a:rPr lang="kk-KZ" sz="2800" dirty="0" smtClean="0"/>
              <a:t>) кен болады.</a:t>
            </a:r>
          </a:p>
          <a:p>
            <a:pPr algn="just"/>
            <a:endParaRPr lang="ru-RU"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42"/>
            <a:ext cx="8229600" cy="5626121"/>
          </a:xfrm>
        </p:spPr>
        <p:txBody>
          <a:bodyPr>
            <a:normAutofit fontScale="70000" lnSpcReduction="20000"/>
          </a:bodyPr>
          <a:lstStyle/>
          <a:p>
            <a:pPr algn="just"/>
            <a:r>
              <a:rPr lang="kk-KZ" i="1" dirty="0" smtClean="0">
                <a:solidFill>
                  <a:srgbClr val="0070C0"/>
                </a:solidFill>
              </a:rPr>
              <a:t>Пайдалы қазбалар провинциясы</a:t>
            </a:r>
            <a:r>
              <a:rPr lang="kk-KZ" dirty="0" smtClean="0">
                <a:solidFill>
                  <a:srgbClr val="0070C0"/>
                </a:solidFill>
              </a:rPr>
              <a:t> </a:t>
            </a:r>
            <a:r>
              <a:rPr lang="kk-KZ" dirty="0" smtClean="0"/>
              <a:t>- жер қыртысының ірі бөлікшесі, ол платформа немесе қатпарлы белдем аумағында орналасады. </a:t>
            </a:r>
          </a:p>
          <a:p>
            <a:pPr algn="just"/>
            <a:r>
              <a:rPr lang="kk-KZ" dirty="0" smtClean="0"/>
              <a:t>Оның ауқымында өзіне тән кенорындар болады. Осындай белгісі бойынша </a:t>
            </a:r>
            <a:r>
              <a:rPr lang="kk-KZ" dirty="0" smtClean="0">
                <a:hlinkClick r:id="rId2" tooltip="Шығыс Еуропа"/>
              </a:rPr>
              <a:t>Шығыс Еуропа</a:t>
            </a:r>
            <a:r>
              <a:rPr lang="kk-KZ" dirty="0" smtClean="0"/>
              <a:t> және </a:t>
            </a:r>
            <a:r>
              <a:rPr lang="kk-KZ" dirty="0" smtClean="0">
                <a:hlinkClick r:id="rId3" tooltip="Сібір платформа (мұндай бет жоқ)"/>
              </a:rPr>
              <a:t>Сібір платформасы</a:t>
            </a:r>
            <a:r>
              <a:rPr lang="kk-KZ" dirty="0" smtClean="0"/>
              <a:t> провинциялары деп бөледі. Орал (герцинидтер), Кавказ (альпидтер), т.б. да провинциялар бар. </a:t>
            </a:r>
          </a:p>
          <a:p>
            <a:pPr algn="just"/>
            <a:r>
              <a:rPr lang="kk-KZ" dirty="0" smtClean="0"/>
              <a:t>Провинциялар, сонымен катар, минералдың шикізат түрлері бойынша металлогениялық, көмірлі, мұнай-газдыларға бөлінеді. </a:t>
            </a:r>
          </a:p>
          <a:p>
            <a:pPr algn="just"/>
            <a:r>
              <a:rPr lang="kk-KZ" dirty="0" smtClean="0"/>
              <a:t>Металлогениялық провинциялар арасында докембрий платформаларының, герцин, мезозой және альпілік қатпарлы белдеулер провинциялары жіктеледі. </a:t>
            </a:r>
          </a:p>
          <a:p>
            <a:pPr algn="just"/>
            <a:r>
              <a:rPr lang="kk-KZ" dirty="0" smtClean="0"/>
              <a:t>Көмірлі провинциялар көмір жиналудың негізгі кезеңдері бойынша карбон, пермь, юра, соңғы бор, палеоген-неоген провинцияларына бөлінеді. </a:t>
            </a:r>
          </a:p>
          <a:p>
            <a:pPr algn="just"/>
            <a:r>
              <a:rPr lang="kk-KZ" dirty="0" smtClean="0"/>
              <a:t>Провинциялардың ауданы өте қомақты, жүздеген мыңнан миллиондаған км</a:t>
            </a:r>
            <a:r>
              <a:rPr lang="kk-KZ" baseline="30000" dirty="0" smtClean="0"/>
              <a:t>2</a:t>
            </a:r>
            <a:r>
              <a:rPr lang="kk-KZ" dirty="0" smtClean="0"/>
              <a:t> болады.</a:t>
            </a:r>
            <a:br>
              <a:rPr lang="kk-KZ" dirty="0" smtClean="0"/>
            </a:b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697559"/>
          </a:xfrm>
        </p:spPr>
        <p:txBody>
          <a:bodyPr>
            <a:normAutofit fontScale="85000" lnSpcReduction="20000"/>
          </a:bodyPr>
          <a:lstStyle/>
          <a:p>
            <a:pPr algn="just"/>
            <a:r>
              <a:rPr lang="kk-KZ" i="1" dirty="0" smtClean="0">
                <a:solidFill>
                  <a:srgbClr val="0070C0"/>
                </a:solidFill>
              </a:rPr>
              <a:t>Пайдалы қазбалар алқабы</a:t>
            </a:r>
            <a:r>
              <a:rPr lang="kk-KZ" dirty="0" smtClean="0">
                <a:solidFill>
                  <a:srgbClr val="0070C0"/>
                </a:solidFill>
              </a:rPr>
              <a:t> </a:t>
            </a:r>
            <a:r>
              <a:rPr lang="kk-KZ" dirty="0" smtClean="0"/>
              <a:t>- провинцияның бөлігі, құрамы мен жаралуы бойынша белгілі бір кенорындар жиынтығымен сипатталады. </a:t>
            </a:r>
          </a:p>
          <a:p>
            <a:pPr algn="just"/>
            <a:r>
              <a:rPr lang="kk-KZ" dirty="0" smtClean="0"/>
              <a:t>Олар провинцияның геологиялық құрылысын анықтайтын бір немесе топтанған ірі тектоникалық элементтерінде орналасады. Мұндай құрылымдарға платформаларда – қалқандар (щиты), антеклизалар мен синеклизалар, қатпарлы алқаптар (складчатые области) ауқымында - </a:t>
            </a:r>
            <a:r>
              <a:rPr lang="kk-KZ" dirty="0" smtClean="0">
                <a:hlinkClick r:id="rId2" tooltip="Антиклиорий (мұндай бет жоқ)"/>
              </a:rPr>
              <a:t>антиклиорийлер</a:t>
            </a:r>
            <a:r>
              <a:rPr lang="kk-KZ" dirty="0" smtClean="0"/>
              <a:t>, </a:t>
            </a:r>
            <a:r>
              <a:rPr lang="kk-KZ" dirty="0" smtClean="0">
                <a:hlinkClick r:id="rId3" tooltip="Синклинорий"/>
              </a:rPr>
              <a:t>синклинорийлер</a:t>
            </a:r>
            <a:r>
              <a:rPr lang="kk-KZ" dirty="0" smtClean="0"/>
              <a:t>, шеткі және тауарлық ойыстар, орталық массивтер жатады.</a:t>
            </a:r>
          </a:p>
          <a:p>
            <a:pPr algn="just"/>
            <a:r>
              <a:rPr lang="kk-KZ" dirty="0" smtClean="0"/>
              <a:t> Пайдалы қазба алқаптарының ауданы ондаған мыңнан жүздеген мың км</a:t>
            </a:r>
            <a:r>
              <a:rPr lang="kk-KZ" baseline="30000" dirty="0" smtClean="0"/>
              <a:t>2</a:t>
            </a:r>
            <a:r>
              <a:rPr lang="kk-KZ" dirty="0" smtClean="0"/>
              <a:t>- ге дейін өзгереді. Мұндай алқаптар ауқымында орналасқан кенорындар белдеулік немесе алаптық сипатқа ие.</a:t>
            </a:r>
            <a:br>
              <a:rPr lang="kk-KZ" dirty="0" smtClean="0"/>
            </a:b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429420"/>
          </a:xfrm>
        </p:spPr>
        <p:txBody>
          <a:bodyPr>
            <a:normAutofit fontScale="62500" lnSpcReduction="20000"/>
          </a:bodyPr>
          <a:lstStyle/>
          <a:p>
            <a:pPr algn="just"/>
            <a:r>
              <a:rPr lang="kk-KZ" i="1" dirty="0" smtClean="0">
                <a:solidFill>
                  <a:srgbClr val="0070C0"/>
                </a:solidFill>
              </a:rPr>
              <a:t>Пайдалы қазбалар белдеуі</a:t>
            </a:r>
            <a:r>
              <a:rPr lang="kk-KZ" dirty="0" smtClean="0">
                <a:solidFill>
                  <a:srgbClr val="0070C0"/>
                </a:solidFill>
              </a:rPr>
              <a:t> </a:t>
            </a:r>
            <a:r>
              <a:rPr lang="kk-KZ" dirty="0" smtClean="0"/>
              <a:t>- кенорындар сызықтай созылған тектоникалық құрылымдар ауқымында орналасқан алқап.</a:t>
            </a:r>
          </a:p>
          <a:p>
            <a:pPr algn="just"/>
            <a:r>
              <a:rPr lang="kk-KZ" dirty="0" smtClean="0"/>
              <a:t> Металлогениялық немесе кенді, мұнай- газды және көміржиналу белдеулеріне бөлінеді. </a:t>
            </a:r>
          </a:p>
          <a:p>
            <a:pPr algn="just"/>
            <a:r>
              <a:rPr lang="kk-KZ" dirty="0" smtClean="0"/>
              <a:t>Кенді белдеудің нақты мысалы ретінде </a:t>
            </a:r>
            <a:r>
              <a:rPr lang="kk-KZ" dirty="0" smtClean="0">
                <a:hlinkClick r:id="rId2" tooltip="Кенді Алтай"/>
              </a:rPr>
              <a:t>Кенді Алтай полиметалды</a:t>
            </a:r>
            <a:r>
              <a:rPr lang="kk-KZ" dirty="0" smtClean="0"/>
              <a:t> (өлшемі 300x400 км) және </a:t>
            </a:r>
            <a:r>
              <a:rPr lang="kk-KZ" dirty="0" smtClean="0">
                <a:hlinkClick r:id="rId3" tooltip="Яна-Индигирка Ойпаты"/>
              </a:rPr>
              <a:t>Яна-Индигирка-Колыма</a:t>
            </a:r>
            <a:r>
              <a:rPr lang="kk-KZ" dirty="0" smtClean="0"/>
              <a:t> алтын кенді (өлшемі 1000 х (60-100) км) белдеулерін алуға болады.</a:t>
            </a:r>
          </a:p>
          <a:p>
            <a:pPr algn="just"/>
            <a:r>
              <a:rPr lang="kk-KZ" dirty="0" smtClean="0"/>
              <a:t> </a:t>
            </a:r>
            <a:r>
              <a:rPr lang="kk-KZ" dirty="0" smtClean="0">
                <a:solidFill>
                  <a:srgbClr val="0070C0"/>
                </a:solidFill>
              </a:rPr>
              <a:t>Алап</a:t>
            </a:r>
            <a:r>
              <a:rPr lang="kk-KZ" dirty="0" smtClean="0"/>
              <a:t> - шөгінді пайдалы қазба қабаттары тұтасқа жуық үзіліссіз таралған алқап. 0ның ауданы жүздеген шаршы км2-ден мыңдаған шаршы км</a:t>
            </a:r>
            <a:r>
              <a:rPr lang="kk-KZ" baseline="30000" dirty="0" smtClean="0"/>
              <a:t>2</a:t>
            </a:r>
            <a:r>
              <a:rPr lang="kk-KZ" dirty="0" smtClean="0"/>
              <a:t>-ге дейін. Мұнайдың (Батыс Қазақстан, Волга-Орал, Батыс Сібір, Днепр-Донецк), көмірдің (</a:t>
            </a:r>
            <a:r>
              <a:rPr lang="kk-KZ" dirty="0" smtClean="0">
                <a:hlinkClick r:id="rId4" tooltip="Қарағанды"/>
              </a:rPr>
              <a:t>Қарағанды</a:t>
            </a:r>
            <a:r>
              <a:rPr lang="kk-KZ" dirty="0" smtClean="0"/>
              <a:t>, </a:t>
            </a:r>
            <a:r>
              <a:rPr lang="kk-KZ" dirty="0" smtClean="0">
                <a:hlinkClick r:id="rId5" tooltip="Екібастұз"/>
              </a:rPr>
              <a:t>Екібастұз</a:t>
            </a:r>
            <a:r>
              <a:rPr lang="kk-KZ" dirty="0" smtClean="0"/>
              <a:t>, </a:t>
            </a:r>
            <a:r>
              <a:rPr lang="kk-KZ" dirty="0" smtClean="0">
                <a:hlinkClick r:id="rId6" tooltip="Торғай"/>
              </a:rPr>
              <a:t>Торғай</a:t>
            </a:r>
            <a:r>
              <a:rPr lang="kk-KZ" dirty="0" smtClean="0"/>
              <a:t>, </a:t>
            </a:r>
            <a:r>
              <a:rPr lang="kk-KZ" dirty="0" smtClean="0">
                <a:hlinkClick r:id="rId7" tooltip="Майкүбі Қоңыр Көмір Алабы"/>
              </a:rPr>
              <a:t>Майкүбі</a:t>
            </a:r>
            <a:r>
              <a:rPr lang="kk-KZ" dirty="0" smtClean="0"/>
              <a:t>, </a:t>
            </a:r>
            <a:r>
              <a:rPr lang="kk-KZ" dirty="0" smtClean="0">
                <a:hlinkClick r:id="rId8" tooltip="Донецк"/>
              </a:rPr>
              <a:t>Донецк</a:t>
            </a:r>
            <a:r>
              <a:rPr lang="kk-KZ" dirty="0" smtClean="0"/>
              <a:t>, </a:t>
            </a:r>
            <a:r>
              <a:rPr lang="kk-KZ" dirty="0" smtClean="0">
                <a:hlinkClick r:id="rId9" tooltip="Печора (мұндай бет жоқ)"/>
              </a:rPr>
              <a:t>Печора</a:t>
            </a:r>
            <a:r>
              <a:rPr lang="kk-KZ" dirty="0" smtClean="0"/>
              <a:t>, </a:t>
            </a:r>
            <a:r>
              <a:rPr lang="kk-KZ" dirty="0" smtClean="0">
                <a:hlinkClick r:id="rId10" tooltip="Кузнецк (мұндай бет жоқ)"/>
              </a:rPr>
              <a:t>Кузнецк</a:t>
            </a:r>
            <a:r>
              <a:rPr lang="kk-KZ" dirty="0" smtClean="0"/>
              <a:t>, </a:t>
            </a:r>
            <a:r>
              <a:rPr lang="kk-KZ" dirty="0" smtClean="0">
                <a:hlinkClick r:id="rId11" tooltip="Мәскеу"/>
              </a:rPr>
              <a:t>Мәскеу</a:t>
            </a:r>
            <a:r>
              <a:rPr lang="kk-KZ" dirty="0" smtClean="0"/>
              <a:t>), минералдық тұздар (</a:t>
            </a:r>
            <a:r>
              <a:rPr lang="kk-KZ" dirty="0" smtClean="0">
                <a:hlinkClick r:id="rId12" tooltip="Соликамск (мұндай бет жоқ)"/>
              </a:rPr>
              <a:t>Соликамск</a:t>
            </a:r>
            <a:r>
              <a:rPr lang="kk-KZ" dirty="0" smtClean="0"/>
              <a:t>, </a:t>
            </a:r>
            <a:r>
              <a:rPr lang="kk-KZ" dirty="0" smtClean="0">
                <a:hlinkClick r:id="rId13" tooltip="Иркутск (мұндай бет жоқ)"/>
              </a:rPr>
              <a:t>Иркутск</a:t>
            </a:r>
            <a:r>
              <a:rPr lang="kk-KZ" dirty="0" smtClean="0"/>
              <a:t>, </a:t>
            </a:r>
            <a:r>
              <a:rPr lang="kk-KZ" dirty="0" smtClean="0">
                <a:hlinkClick r:id="rId14" tooltip="Артемовск-Славянский (мұндай бет жоқ)"/>
              </a:rPr>
              <a:t>Артемовск-Славянский</a:t>
            </a:r>
            <a:r>
              <a:rPr lang="kk-KZ" dirty="0" smtClean="0"/>
              <a:t>), металл (темір - Кривой Рог, Керчь; марғанец – Никополь) мен бейметалл алаптары белгілі.</a:t>
            </a:r>
          </a:p>
          <a:p>
            <a:pPr algn="just"/>
            <a:r>
              <a:rPr lang="kk-KZ" dirty="0" smtClean="0">
                <a:solidFill>
                  <a:srgbClr val="0070C0"/>
                </a:solidFill>
              </a:rPr>
              <a:t> Пайдалы қазбалар ауданы (түйіні) </a:t>
            </a:r>
            <a:r>
              <a:rPr lang="kk-KZ" dirty="0" smtClean="0"/>
              <a:t>– алқаптың бөлігі, ол кенорындардыц жергілікті шоғырлануымен сипатталады. </a:t>
            </a:r>
          </a:p>
          <a:p>
            <a:pPr algn="just"/>
            <a:r>
              <a:rPr lang="kk-KZ" dirty="0" smtClean="0"/>
              <a:t>Кенді аудандар аумағы жүздеген шаршы км2-ден мыңдаған шаршы км2-ге дейін, көміржиналу түйіндері одан да үлкен.</a:t>
            </a:r>
          </a:p>
          <a:p>
            <a:pPr algn="just"/>
            <a:r>
              <a:rPr lang="kk-KZ" dirty="0" smtClean="0"/>
              <a:t> Мысал ретінде Шығыс Забайкальедегі полиметалды кенорындарды</a:t>
            </a:r>
            <a:r>
              <a:rPr lang="ru-RU" dirty="0" err="1" smtClean="0"/>
              <a:t>ң</a:t>
            </a:r>
            <a:r>
              <a:rPr lang="kk-KZ" dirty="0" smtClean="0"/>
              <a:t> 29 түйінін алуға болады. Қарағанды тас көмір алабы төрт ауданға бөлінеді (шығыстан батысңа қарай): </a:t>
            </a:r>
            <a:r>
              <a:rPr lang="kk-KZ" dirty="0" smtClean="0">
                <a:hlinkClick r:id="rId15" tooltip="Жоғарғы Соқыр (мұндай бет жоқ)"/>
              </a:rPr>
              <a:t>Жоғарғы Соқыр</a:t>
            </a:r>
            <a:r>
              <a:rPr lang="kk-KZ" dirty="0" smtClean="0"/>
              <a:t>, </a:t>
            </a:r>
            <a:r>
              <a:rPr lang="kk-KZ" dirty="0" smtClean="0">
                <a:hlinkClick r:id="rId4" tooltip="Қарағанды"/>
              </a:rPr>
              <a:t>Қарағанды</a:t>
            </a:r>
            <a:r>
              <a:rPr lang="kk-KZ" dirty="0" smtClean="0"/>
              <a:t>, </a:t>
            </a:r>
            <a:r>
              <a:rPr lang="kk-KZ" dirty="0" smtClean="0">
                <a:hlinkClick r:id="rId16" tooltip="Шерубай-Нұра"/>
              </a:rPr>
              <a:t>Шерубай-Нұра</a:t>
            </a:r>
            <a:r>
              <a:rPr lang="kk-KZ" dirty="0" smtClean="0"/>
              <a:t> және </a:t>
            </a:r>
            <a:r>
              <a:rPr lang="kk-KZ" dirty="0" smtClean="0">
                <a:hlinkClick r:id="rId17" tooltip="Тентек"/>
              </a:rPr>
              <a:t>Тентек</a:t>
            </a:r>
            <a:r>
              <a:rPr lang="kk-KZ" dirty="0" smtClean="0"/>
              <a:t>.  </a:t>
            </a:r>
          </a:p>
          <a:p>
            <a:pPr algn="just">
              <a:buNone/>
            </a:pPr>
            <a:r>
              <a:rPr lang="kk-KZ" dirty="0" smtClean="0"/>
              <a:t/>
            </a:r>
            <a:br>
              <a:rPr lang="kk-KZ" dirty="0" smtClean="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215106"/>
          </a:xfrm>
        </p:spPr>
        <p:txBody>
          <a:bodyPr>
            <a:normAutofit fontScale="70000" lnSpcReduction="20000"/>
          </a:bodyPr>
          <a:lstStyle/>
          <a:p>
            <a:pPr algn="just"/>
            <a:r>
              <a:rPr lang="kk-KZ" dirty="0" smtClean="0"/>
              <a:t>Пайдалы қазбаның жер қойнауындағы масса немесе көлем бірлігімен өлшенетін мөлшері оның </a:t>
            </a:r>
            <a:r>
              <a:rPr lang="kk-KZ" dirty="0" smtClean="0">
                <a:solidFill>
                  <a:srgbClr val="0070C0"/>
                </a:solidFill>
              </a:rPr>
              <a:t>геологиялық қоры </a:t>
            </a:r>
            <a:r>
              <a:rPr lang="kk-KZ" dirty="0" smtClean="0"/>
              <a:t>деп аталады. </a:t>
            </a:r>
          </a:p>
          <a:p>
            <a:pPr algn="just"/>
            <a:r>
              <a:rPr lang="kk-KZ" dirty="0" smtClean="0"/>
              <a:t>Кенорындарға өнеркәсіп қатаң талаптар қояды, олар пайдалы қазбаларды өндірудің техникалық мүмкіндігімен және экономикалық тиімділігімен анықталады. Жер қойнауындағы пайдалы қазбалардың мөлшері мен сапасына және кенорынның кен-геологияық жағдайларына қойылатын талаптардың жиынтығы </a:t>
            </a:r>
            <a:r>
              <a:rPr lang="kk-KZ" dirty="0" smtClean="0">
                <a:solidFill>
                  <a:srgbClr val="0070C0"/>
                </a:solidFill>
              </a:rPr>
              <a:t>өнеркәсіптік кондициялар </a:t>
            </a:r>
            <a:r>
              <a:rPr lang="kk-KZ" dirty="0" smtClean="0"/>
              <a:t>деп аталады.</a:t>
            </a:r>
          </a:p>
          <a:p>
            <a:pPr algn="just"/>
            <a:r>
              <a:rPr lang="kk-KZ" dirty="0" smtClean="0"/>
              <a:t> Сонымен, </a:t>
            </a:r>
            <a:r>
              <a:rPr lang="kk-KZ" b="1" dirty="0" smtClean="0">
                <a:solidFill>
                  <a:srgbClr val="0070C0"/>
                </a:solidFill>
              </a:rPr>
              <a:t>"пайдалы қазбалардың кенорны" </a:t>
            </a:r>
            <a:r>
              <a:rPr lang="kk-KZ" dirty="0" smtClean="0"/>
              <a:t>деп аталатын түсінік тек қана геологиялық емес, негізінен геологиялық-экономикалық болып шығады.</a:t>
            </a:r>
          </a:p>
          <a:p>
            <a:pPr algn="just"/>
            <a:r>
              <a:rPr lang="kk-KZ" dirty="0" smtClean="0"/>
              <a:t> </a:t>
            </a:r>
            <a:r>
              <a:rPr lang="kk-KZ" i="1" dirty="0" smtClean="0">
                <a:solidFill>
                  <a:srgbClr val="0070C0"/>
                </a:solidFill>
              </a:rPr>
              <a:t>Пайдалы қазба кенбілімі</a:t>
            </a:r>
            <a:r>
              <a:rPr lang="kk-KZ" dirty="0" smtClean="0">
                <a:solidFill>
                  <a:srgbClr val="0070C0"/>
                </a:solidFill>
              </a:rPr>
              <a:t> </a:t>
            </a:r>
            <a:r>
              <a:rPr lang="kk-KZ" dirty="0" smtClean="0"/>
              <a:t>- жер қыртысындағы өндіруге жеткіліксіз немесе әлі толық зерттеліп болмаған </a:t>
            </a:r>
            <a:r>
              <a:rPr lang="kk-KZ" dirty="0" smtClean="0">
                <a:hlinkClick r:id="rId2" tooltip="Шикізат"/>
              </a:rPr>
              <a:t>минералдық шикізат</a:t>
            </a:r>
            <a:r>
              <a:rPr lang="kk-KZ" dirty="0" smtClean="0"/>
              <a:t> жиынтығы. </a:t>
            </a:r>
          </a:p>
          <a:p>
            <a:pPr algn="just"/>
            <a:r>
              <a:rPr lang="kk-KZ" dirty="0" smtClean="0">
                <a:solidFill>
                  <a:srgbClr val="0070C0"/>
                </a:solidFill>
              </a:rPr>
              <a:t>Пайдалы қазба (кен) денесі </a:t>
            </a:r>
            <a:r>
              <a:rPr lang="kk-KZ" dirty="0" smtClean="0"/>
              <a:t>немесе </a:t>
            </a:r>
            <a:r>
              <a:rPr lang="kk-KZ" dirty="0" smtClean="0">
                <a:solidFill>
                  <a:srgbClr val="0070C0"/>
                </a:solidFill>
              </a:rPr>
              <a:t>жатыны</a:t>
            </a:r>
            <a:r>
              <a:rPr lang="kk-KZ" dirty="0" smtClean="0"/>
              <a:t> деп барлық жағынан шектелген минералдық заттар жиынтығын айтады. Ол жекелеген құрылым элементтерінде немесе олардың комбинацияларында орналасады. Әр кенорын ауқымында бір немесе бірнеше кен денелері болуы мүмкін.</a:t>
            </a:r>
            <a:r>
              <a:rPr lang="kk-KZ" baseline="30000" dirty="0" smtClean="0">
                <a:hlinkClick r:id="rId3"/>
              </a:rPr>
              <a:t>[1]</a:t>
            </a:r>
            <a:endParaRPr lang="ru-RU" dirty="0" smtClean="0"/>
          </a:p>
          <a:p>
            <a:pPr algn="just"/>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143668"/>
          </a:xfrm>
        </p:spPr>
        <p:txBody>
          <a:bodyPr>
            <a:normAutofit fontScale="85000" lnSpcReduction="10000"/>
          </a:bodyPr>
          <a:lstStyle/>
          <a:p>
            <a:pPr algn="just"/>
            <a:r>
              <a:rPr lang="kk-KZ" b="1" dirty="0" smtClean="0">
                <a:solidFill>
                  <a:srgbClr val="FF0000"/>
                </a:solidFill>
              </a:rPr>
              <a:t>Кен қоры </a:t>
            </a:r>
            <a:r>
              <a:rPr lang="kk-KZ" dirty="0" smtClean="0"/>
              <a:t>– кен орнын барлау жұмыстары немесе игеру кезінде анықталған жер қойнауындағы кен байлықтың мөлшері. Кен қоры кен орны, кенді аймақ, аудан, алап, мемлекет, құрлық, бүтіндей Жер шары бойынша да есептеледі. Кен қоры көлемі немесе салмағы бойынша өлшенеді: табиғи газ, бейметалл, құрылыс материалдары – м3; </a:t>
            </a:r>
            <a:r>
              <a:rPr lang="kk-KZ" dirty="0" smtClean="0">
                <a:hlinkClick r:id="rId2" tooltip="Мұнай, көмір (мұндай бет жоқ)"/>
              </a:rPr>
              <a:t>мұнай, көмір</a:t>
            </a:r>
            <a:r>
              <a:rPr lang="kk-KZ" dirty="0" smtClean="0"/>
              <a:t>, металдар – тоннамен, сирек элементтер – кг-мен; алмас – </a:t>
            </a:r>
            <a:r>
              <a:rPr lang="kk-KZ" dirty="0" smtClean="0">
                <a:hlinkClick r:id="rId3" tooltip="Карат"/>
              </a:rPr>
              <a:t>каратпен</a:t>
            </a:r>
            <a:r>
              <a:rPr lang="kk-KZ" dirty="0" smtClean="0"/>
              <a:t> өлшенеді. Кен қорын есептеу пайдалы құрамдас бөліктердің физикалық күйіне, олардың тау жыныстарында таралу сипатына байланысты болады</a:t>
            </a:r>
            <a:r>
              <a:rPr lang="kk-KZ" dirty="0" smtClean="0"/>
              <a:t>.</a:t>
            </a:r>
            <a:r>
              <a:rPr lang="kk-KZ" b="1" dirty="0" smtClean="0">
                <a:solidFill>
                  <a:srgbClr val="FF0000"/>
                </a:solidFill>
              </a:rPr>
              <a:t> </a:t>
            </a:r>
            <a:endParaRPr lang="kk-KZ" b="1" dirty="0" smtClean="0">
              <a:solidFill>
                <a:srgbClr val="FF0000"/>
              </a:solidFill>
            </a:endParaRPr>
          </a:p>
          <a:p>
            <a:pPr algn="just"/>
            <a:r>
              <a:rPr lang="kk-KZ" b="1" dirty="0" smtClean="0">
                <a:solidFill>
                  <a:srgbClr val="FF0000"/>
                </a:solidFill>
              </a:rPr>
              <a:t>Бейметалл </a:t>
            </a:r>
            <a:r>
              <a:rPr lang="kk-KZ" b="1" dirty="0" smtClean="0">
                <a:solidFill>
                  <a:srgbClr val="FF0000"/>
                </a:solidFill>
              </a:rPr>
              <a:t>(бейруда) қазбалар</a:t>
            </a:r>
            <a:r>
              <a:rPr lang="kk-KZ" dirty="0" smtClean="0">
                <a:solidFill>
                  <a:srgbClr val="FF0000"/>
                </a:solidFill>
              </a:rPr>
              <a:t> </a:t>
            </a:r>
            <a:r>
              <a:rPr lang="kk-KZ" dirty="0" smtClean="0"/>
              <a:t>- құрамынан металдар өңдірілмейтін, табиғаты мен сипаты жағынан сан түрлі </a:t>
            </a:r>
            <a:r>
              <a:rPr lang="kk-KZ" dirty="0" smtClean="0">
                <a:hlinkClick r:id="rId4" tooltip="Пайдалы қазба (мұндай бет жоқ)"/>
              </a:rPr>
              <a:t>пайдалы қазба</a:t>
            </a:r>
            <a:r>
              <a:rPr lang="kk-KZ" dirty="0" smtClean="0"/>
              <a:t> түрлерінің үлкен тобы.</a:t>
            </a:r>
            <a:endParaRPr lang="ru-RU" dirty="0" smtClean="0"/>
          </a:p>
          <a:p>
            <a:pPr algn="just"/>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982</Words>
  <PresentationFormat>Экран (4:3)</PresentationFormat>
  <Paragraphs>36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Пайдалы қазба кен орындарының генетикалық жіктемесі </vt:lpstr>
      <vt:lpstr>Пайдалы қазба (Негізгі ұғымдар мен анықтамалар) </vt:lpstr>
      <vt:lpstr>Слайд 3</vt:lpstr>
      <vt:lpstr>Слайд 4</vt:lpstr>
      <vt:lpstr>Слайд 5</vt:lpstr>
      <vt:lpstr>Слайд 6</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Админ</cp:lastModifiedBy>
  <cp:revision>16</cp:revision>
  <dcterms:created xsi:type="dcterms:W3CDTF">2012-09-05T15:25:08Z</dcterms:created>
  <dcterms:modified xsi:type="dcterms:W3CDTF">2012-10-17T18:39:56Z</dcterms:modified>
</cp:coreProperties>
</file>